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7" r:id="rId4"/>
    <p:sldId id="257" r:id="rId5"/>
    <p:sldId id="315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71" r:id="rId23"/>
    <p:sldId id="290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760640" cy="2636912"/>
          </a:xfrm>
        </p:spPr>
        <p:txBody>
          <a:bodyPr>
            <a:normAutofit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№</a:t>
            </a:r>
            <a:r>
              <a:rPr lang="en-US" dirty="0" smtClean="0"/>
              <a:t>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Институт президентства в РФ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4293096"/>
          </a:xfrm>
        </p:spPr>
        <p:txBody>
          <a:bodyPr>
            <a:normAutofit/>
          </a:bodyPr>
          <a:lstStyle/>
          <a:p>
            <a:pPr marL="360363" lvl="0" indent="-360363">
              <a:buNone/>
            </a:pPr>
            <a:r>
              <a:rPr lang="ru-RU" dirty="0" smtClean="0"/>
              <a:t>		    </a:t>
            </a:r>
            <a:r>
              <a:rPr lang="ru-RU" sz="3600" dirty="0" smtClean="0"/>
              <a:t>План лекции:</a:t>
            </a:r>
          </a:p>
          <a:p>
            <a:pPr>
              <a:buNone/>
            </a:pPr>
            <a:r>
              <a:rPr lang="ru-RU" sz="3600" dirty="0" smtClean="0"/>
              <a:t>1. Становление президент-			    </a:t>
            </a:r>
            <a:r>
              <a:rPr lang="ru-RU" sz="3600" dirty="0" err="1" smtClean="0"/>
              <a:t>ства</a:t>
            </a:r>
            <a:r>
              <a:rPr lang="ru-RU" sz="3600" dirty="0" smtClean="0"/>
              <a:t> в Российской Федерации.</a:t>
            </a:r>
          </a:p>
          <a:p>
            <a:pPr>
              <a:buNone/>
            </a:pPr>
            <a:r>
              <a:rPr lang="ru-RU" sz="3600" dirty="0" smtClean="0"/>
              <a:t>2. Президент Российской Федерации.</a:t>
            </a:r>
          </a:p>
          <a:p>
            <a:pPr>
              <a:buNone/>
            </a:pPr>
            <a:r>
              <a:rPr lang="ru-RU" sz="3600" dirty="0" smtClean="0"/>
              <a:t>3. Органы власти, подчиненные Президенту РФ.</a:t>
            </a:r>
            <a:endParaRPr lang="ru-RU" sz="3600" dirty="0"/>
          </a:p>
        </p:txBody>
      </p:sp>
      <p:pic>
        <p:nvPicPr>
          <p:cNvPr id="5" name="Picture 3" descr="C:\Users\Владимир\Desktop\b74a7049-4b6e-5cb9-b437-e6d75ba673a8.jpg"/>
          <p:cNvPicPr>
            <a:picLocks noChangeAspect="1" noChangeArrowheads="1"/>
          </p:cNvPicPr>
          <p:nvPr/>
        </p:nvPicPr>
        <p:blipFill>
          <a:blip r:embed="rId2" cstate="print"/>
          <a:srcRect r="3989"/>
          <a:stretch>
            <a:fillRect/>
          </a:stretch>
        </p:blipFill>
        <p:spPr bwMode="auto">
          <a:xfrm>
            <a:off x="6228184" y="0"/>
            <a:ext cx="2915816" cy="392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3367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назначает Председателя Правительства РФ и федеральных министров, кандидатуры которых утверждены Государственной Думой;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осуществляет общее руководство Правительством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в) утверждает по предложению Председателя Правительства РФ структуру федеральных органов исполнительной власти;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г) принимает решение об отставке Правительства РФ;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3367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д) представляет Государственной Думе кандидатуру для назначения на должность Председателя Центрального банка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е) назначает на должность после консультаций с Советом Федерации и освобождает от должности руководителей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федеральных органов исполнительной власти, ведающих вопросами обороны,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безопасности государства, внутренних дел, юстиции, иностранных дел,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предотвращения чрезвычайных ситуаций, общественной безопасности;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452320" y="6525344"/>
            <a:ext cx="323528" cy="332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ж) представляет Совету Федерации кандидатуры для назначения на должность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судей Конституционного и Верховного судов Российской Федерации, назначает судей других федеральных судов;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з) назначает на должность после консультаций с Советом Федерации и освобождает от должности Генерального прокурора РФ, прокуроров субъектов РФ,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назначает на должность и освобождает от должности иных прокуроров;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и) представляет Совету Федерации и Государственной Думе кандидатуры Председателя Счетной палаты, его заместителя, аудиторов Счетной палаты; 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к) формирует Государственный Совет,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Совет Безопасности, свою Администрацию;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л) утверждает военную доктрину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м) назначает и освобождает высшее командование Вооруженных Сил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н) назначает и отзывает дипломатических представителей РФ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о) назначает выборы Государственной Думы и распускает Государственную Думу;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п) назначает референдум;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р) вносит в Госдуму законопроекты;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с) подписывает и обнародует федеральные законы;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т) вправе приостанавливать действие актов органов исполнительной власти субъектов Российской Федерации;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у) ведет переговоры и подписывает международные договоры РФ;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Президента РФ: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ф) вводит на территории Российской Федерации или в отдельных ее местностях военное и чрезвычайное положение;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х) решает вопросы гражданства Российской Федерации и предоставления политического убежища;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err="1" smtClean="0"/>
              <a:t>ц</a:t>
            </a:r>
            <a:r>
              <a:rPr lang="ru-RU" sz="3600" dirty="0" smtClean="0"/>
              <a:t>) награждает государственными наградами РФ, присваивает почетные и высшие воинские звания;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ч) осуществляет помилование;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err="1" smtClean="0"/>
              <a:t>ш</a:t>
            </a:r>
            <a:r>
              <a:rPr lang="ru-RU" sz="3600" dirty="0" smtClean="0"/>
              <a:t>) издает указы и распоряжения.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прекращения полномочий: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1) по истечении срока пребывания в должности;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2) досрочно, в случаях: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собственной отставки,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стойкой неспособности по состоянию здоровья осуществлять свои полномочия,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в) отрешения от должности.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Если Президент Российской Федерации не в состоянии выполнять свои обязанности, их временно исполняет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Председатель Правительства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Прекращение полномочий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Президент Российской Федерации может быть отрешен от должности,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 Президент Российской Федерации, прекративший исполнение своих полномочий, лишен неприкосновенности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u="sng" dirty="0" smtClean="0"/>
              <a:t>Советом Федерации </a:t>
            </a:r>
            <a:r>
              <a:rPr lang="ru-RU" sz="3600" dirty="0" smtClean="0"/>
              <a:t>только на основании выдвинутого </a:t>
            </a:r>
            <a:r>
              <a:rPr lang="ru-RU" sz="3600" u="sng" dirty="0" smtClean="0"/>
              <a:t>Государственной Думой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обвинения в государственной измене или совершении иного тяжкого преступления,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подтвержденного заключением </a:t>
            </a:r>
            <a:r>
              <a:rPr lang="ru-RU" sz="3600" u="sng" dirty="0" smtClean="0"/>
              <a:t>Верховного Суда</a:t>
            </a:r>
            <a:r>
              <a:rPr lang="ru-RU" sz="3600" dirty="0" smtClean="0"/>
              <a:t> Российской Федерации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и заключением </a:t>
            </a:r>
            <a:r>
              <a:rPr lang="ru-RU" sz="3600" u="sng" dirty="0" smtClean="0"/>
              <a:t>Конституционного Суда</a:t>
            </a:r>
            <a:r>
              <a:rPr lang="ru-RU" sz="3600" dirty="0" smtClean="0"/>
              <a:t>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Государственный Совет РФ</a:t>
            </a:r>
            <a:endParaRPr lang="ru-RU" b="1" dirty="0"/>
          </a:p>
        </p:txBody>
      </p:sp>
      <p:pic>
        <p:nvPicPr>
          <p:cNvPr id="1026" name="Picture 2" descr="C:\Users\Владимир\Desktop\36f43e29591ddf56c93ae6d0cf0e3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" y="764704"/>
            <a:ext cx="9163050" cy="620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Совет Безопасности РФ</a:t>
            </a:r>
            <a:endParaRPr lang="ru-RU" b="1" dirty="0"/>
          </a:p>
        </p:txBody>
      </p:sp>
      <p:pic>
        <p:nvPicPr>
          <p:cNvPr id="2050" name="Picture 2" descr="C:\Users\Владимир\Desktop\4575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787146"/>
            <a:ext cx="9448800" cy="607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Президент </a:t>
            </a:r>
            <a:br>
              <a:rPr lang="ru-RU" b="1" dirty="0" smtClean="0"/>
            </a:br>
            <a:r>
              <a:rPr lang="ru-RU" b="1" dirty="0" smtClean="0"/>
              <a:t>Российской Федерации</a:t>
            </a:r>
            <a:r>
              <a:rPr lang="ru-RU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орган государственной власти,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высшая государственная должность Российской Федерации.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Впервые должность Президента России (главы исполнительной власти)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была учреждена в 1991 г. в результате всероссийского референдума.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Но Конституция Российской Федерации 1993 г. определила Президента РФ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как </a:t>
            </a:r>
            <a:r>
              <a:rPr lang="ru-RU" sz="3600" u="sng" dirty="0" smtClean="0"/>
              <a:t>главу государства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b="1" dirty="0" smtClean="0"/>
              <a:t>Администрация Президента РФ</a:t>
            </a:r>
            <a:endParaRPr lang="ru-RU" b="1" dirty="0"/>
          </a:p>
        </p:txBody>
      </p:sp>
      <p:pic>
        <p:nvPicPr>
          <p:cNvPr id="3074" name="Picture 2" descr="C:\Users\Владимир\Desktop\DKwddY8XoAACr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8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Федеральные органы исполнительной власти, подчиненные Президенту РФ</a:t>
            </a:r>
            <a:endParaRPr lang="ru-RU" sz="3600" b="1" dirty="0"/>
          </a:p>
        </p:txBody>
      </p:sp>
      <p:pic>
        <p:nvPicPr>
          <p:cNvPr id="4098" name="Picture 2" descr="C:\Users\Владимир\Desktop\mediapreview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412776"/>
            <a:ext cx="9157145" cy="515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6120680"/>
          </a:xfrm>
        </p:spPr>
        <p:txBody>
          <a:bodyPr>
            <a:normAutofit/>
          </a:bodyPr>
          <a:lstStyle/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В каких значениях понимаются слова «Президент Российской Федерации»?</a:t>
            </a:r>
          </a:p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Какой по счету Президент России находится сегодня в этой должности?</a:t>
            </a:r>
          </a:p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Есть порог явки на выборах Президента?</a:t>
            </a:r>
          </a:p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По какой избирательной системе выбирается Президент РФ?</a:t>
            </a:r>
          </a:p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Что означает положение, что Президент – постоянно действующий орган власти?</a:t>
            </a:r>
          </a:p>
          <a:p>
            <a:pPr marL="504000" indent="-504000">
              <a:lnSpc>
                <a:spcPct val="9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Если ни 1 из кандидатов на должность Президента РФ не набрал 50% голосов…?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Сколько лет один человек может пребывать в должности Президента РФ? 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Может ли Президент России быть выходцем из другой страны?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Какое отношение Президент РФ имеет к Правительству РФ?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Как называются принимаемые им акты?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Каковы три случая досрочного прекращения полномочий Президента? </a:t>
            </a:r>
          </a:p>
          <a:p>
            <a:pPr marL="531813" indent="-531813">
              <a:buFont typeface="+mj-lt"/>
              <a:buAutoNum type="arabicPeriod" startAt="7"/>
            </a:pPr>
            <a:r>
              <a:rPr lang="ru-RU" sz="3600" smtClean="0"/>
              <a:t>Кто отрешает </a:t>
            </a:r>
            <a:r>
              <a:rPr lang="ru-RU" sz="3600" dirty="0" smtClean="0"/>
              <a:t>его от должности?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2492896"/>
          </a:xfrm>
        </p:spPr>
        <p:txBody>
          <a:bodyPr>
            <a:normAutofit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№</a:t>
            </a:r>
            <a:r>
              <a:rPr lang="en-US" dirty="0" smtClean="0"/>
              <a:t>4 (</a:t>
            </a:r>
            <a:r>
              <a:rPr lang="ru-RU" dirty="0" smtClean="0"/>
              <a:t>продолжение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Российский </a:t>
            </a:r>
            <a:br>
              <a:rPr lang="ru-RU" dirty="0" smtClean="0"/>
            </a:br>
            <a:r>
              <a:rPr lang="ru-RU" dirty="0" smtClean="0"/>
              <a:t>парламент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686800" cy="4536504"/>
          </a:xfrm>
        </p:spPr>
        <p:txBody>
          <a:bodyPr>
            <a:normAutofit/>
          </a:bodyPr>
          <a:lstStyle/>
          <a:p>
            <a:pPr marL="360363" lvl="0" indent="-360363">
              <a:buNone/>
            </a:pPr>
            <a:r>
              <a:rPr lang="ru-RU" sz="3600" dirty="0" smtClean="0"/>
              <a:t>1</a:t>
            </a:r>
            <a:r>
              <a:rPr lang="ru-RU" sz="3600" dirty="0" smtClean="0"/>
              <a:t>. Федеральное Собрание.</a:t>
            </a:r>
          </a:p>
          <a:p>
            <a:pPr>
              <a:buNone/>
            </a:pPr>
            <a:r>
              <a:rPr lang="ru-RU" sz="3600" dirty="0" smtClean="0"/>
              <a:t>2. Статус парламентария.</a:t>
            </a:r>
          </a:p>
          <a:p>
            <a:pPr>
              <a:buNone/>
            </a:pPr>
            <a:r>
              <a:rPr lang="ru-RU" sz="3600" dirty="0" smtClean="0"/>
              <a:t>4. Функции Федерального Собрания. Законотворческий процесс.</a:t>
            </a:r>
            <a:endParaRPr lang="ru-RU" sz="3600" dirty="0"/>
          </a:p>
        </p:txBody>
      </p:sp>
      <p:pic>
        <p:nvPicPr>
          <p:cNvPr id="5" name="Picture 3" descr="C:\Users\Владимир\Desktop\b74a7049-4b6e-5cb9-b437-e6d75ba673a8.jpg"/>
          <p:cNvPicPr>
            <a:picLocks noChangeAspect="1" noChangeArrowheads="1"/>
          </p:cNvPicPr>
          <p:nvPr/>
        </p:nvPicPr>
        <p:blipFill>
          <a:blip r:embed="rId2" cstate="print"/>
          <a:srcRect r="3989"/>
          <a:stretch>
            <a:fillRect/>
          </a:stretch>
        </p:blipFill>
        <p:spPr bwMode="auto">
          <a:xfrm>
            <a:off x="6228184" y="0"/>
            <a:ext cx="2915816" cy="392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8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Федеральное Собрание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– это парламент Российской Федерации,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который является представительным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и законодательным органом Российской Федерации (глава 5 Конституции РФ).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Палаты ФС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	верхняя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u="sng" dirty="0" smtClean="0"/>
              <a:t>Совет Федерации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(ок. 200 сенаторов) 		нижняя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u="sng" dirty="0" smtClean="0"/>
              <a:t>Государственная Дума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				   (450 депутатов)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627784" y="3429000"/>
            <a:ext cx="1296144" cy="7920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32040" y="3429000"/>
            <a:ext cx="1728192" cy="1800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Совет Федерации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65341" cy="2996952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sovet-federatsii.jpg"/>
          <p:cNvPicPr>
            <a:picLocks noChangeAspect="1" noChangeArrowheads="1"/>
          </p:cNvPicPr>
          <p:nvPr/>
        </p:nvPicPr>
        <p:blipFill>
          <a:blip r:embed="rId3" cstate="print"/>
          <a:srcRect t="6433"/>
          <a:stretch>
            <a:fillRect/>
          </a:stretch>
        </p:blipFill>
        <p:spPr bwMode="auto">
          <a:xfrm>
            <a:off x="0" y="4365104"/>
            <a:ext cx="4736526" cy="2492896"/>
          </a:xfrm>
          <a:prstGeom prst="rect">
            <a:avLst/>
          </a:prstGeom>
          <a:noFill/>
        </p:spPr>
      </p:pic>
      <p:pic>
        <p:nvPicPr>
          <p:cNvPr id="1028" name="Picture 4" descr="C:\Users\Владимир\Desktop\VlfaCICJd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-1"/>
            <a:ext cx="4499992" cy="2999994"/>
          </a:xfrm>
          <a:prstGeom prst="rect">
            <a:avLst/>
          </a:prstGeom>
          <a:noFill/>
        </p:spPr>
      </p:pic>
      <p:pic>
        <p:nvPicPr>
          <p:cNvPr id="1029" name="Picture 5" descr="C:\Users\Владимир\Desktop\9524AC92-3671-47CE-9111-79A127C4249A_cx16_cy2_cw84_w1200_r1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367258"/>
            <a:ext cx="4427984" cy="249074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Совфед                                        Госдума</a:t>
            </a:r>
            <a:endParaRPr lang="ru-RU" b="1" dirty="0"/>
          </a:p>
        </p:txBody>
      </p:sp>
      <p:pic>
        <p:nvPicPr>
          <p:cNvPr id="2" name="Picture 2" descr="C:\Users\Владимир\Desktop\800px-Матвиенко_Валентина_Ивановна.jpg"/>
          <p:cNvPicPr>
            <a:picLocks noChangeAspect="1" noChangeArrowheads="1"/>
          </p:cNvPicPr>
          <p:nvPr/>
        </p:nvPicPr>
        <p:blipFill>
          <a:blip r:embed="rId6" cstate="print"/>
          <a:srcRect l="14889" t="3970" r="10667" b="20593"/>
          <a:stretch>
            <a:fillRect/>
          </a:stretch>
        </p:blipFill>
        <p:spPr bwMode="auto">
          <a:xfrm>
            <a:off x="2411760" y="2060848"/>
            <a:ext cx="1800200" cy="2736304"/>
          </a:xfrm>
          <a:prstGeom prst="rect">
            <a:avLst/>
          </a:prstGeom>
          <a:noFill/>
        </p:spPr>
      </p:pic>
      <p:pic>
        <p:nvPicPr>
          <p:cNvPr id="3" name="Picture 3" descr="C:\Users\Владимир\Desktop\Vyacheslav_Volodin_(2020-12-29)_(cropped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060848"/>
            <a:ext cx="1776716" cy="271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Состав Совета Федерации: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по два представителя от каждого субъекта Российской Федерации: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по одному от законодательного (представительного) и исполнительного органов государственной власти;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Президент РФ, прекративший исполнение своих полномочий в связи с истечением срока пребывания в должности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или досрочно в случае его отставки;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в) не более 30 представителей Российской Федерации,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назначаемых на 6 лет Президентом РФ.</a:t>
            </a:r>
          </a:p>
        </p:txBody>
      </p:sp>
    </p:spTree>
    <p:extLst>
      <p:ext uri="{BB962C8B-B14F-4D97-AF65-F5344CB8AC3E}">
        <p14:creationId xmlns:p14="http://schemas.microsoft.com/office/powerpoint/2010/main" val="2117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Состав Государственной Думы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– депутаты, избираемые на 5 лет непосредственно избирателями на основе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всеобщего, равного и прямого </a:t>
            </a:r>
            <a:r>
              <a:rPr lang="ru-RU" sz="3600" dirty="0" err="1" smtClean="0"/>
              <a:t>избиратель-ного</a:t>
            </a:r>
            <a:r>
              <a:rPr lang="ru-RU" sz="3600" dirty="0" smtClean="0"/>
              <a:t> права при тайном голосовании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по смешанной избирательной системе: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а)половина депутатов (225) избирается в одномандатных избирательных округах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по мажоритарной системе относительного большинства,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б) другая половина — в едином </a:t>
            </a:r>
            <a:r>
              <a:rPr lang="ru-RU" sz="3600" dirty="0" err="1" smtClean="0"/>
              <a:t>федераль-ном</a:t>
            </a:r>
            <a:r>
              <a:rPr lang="ru-RU" sz="3600" dirty="0" smtClean="0"/>
              <a:t> избирательном округе по </a:t>
            </a:r>
            <a:r>
              <a:rPr lang="ru-RU" sz="3600" dirty="0" err="1" smtClean="0"/>
              <a:t>пропорцио-нальной</a:t>
            </a:r>
            <a:r>
              <a:rPr lang="ru-RU" sz="3600" dirty="0" smtClean="0"/>
              <a:t> избирательной системе (спискам).</a:t>
            </a:r>
          </a:p>
        </p:txBody>
      </p:sp>
    </p:spTree>
    <p:extLst>
      <p:ext uri="{BB962C8B-B14F-4D97-AF65-F5344CB8AC3E}">
        <p14:creationId xmlns:p14="http://schemas.microsoft.com/office/powerpoint/2010/main" val="36047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</a:t>
            </a:r>
            <a:r>
              <a:rPr lang="de-DE" b="1" dirty="0" smtClean="0"/>
              <a:t>é</a:t>
            </a:r>
            <a:r>
              <a:rPr lang="ru-RU" b="1" dirty="0" err="1" smtClean="0"/>
              <a:t>дение</a:t>
            </a:r>
            <a:r>
              <a:rPr lang="ru-RU" b="1" dirty="0" smtClean="0"/>
              <a:t> Совета Федерации: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dirty="0" smtClean="0"/>
              <a:t>а) утверждение изменения границ между субъектами Российской Федерации;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б) утверждение указа Президента Российской Федерации о введении военного или чрезвычайного положения;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в) решение вопроса о возможности использования Вооруженных Сил РФ за пределами территории России;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г) назначение выборов Президента РФ;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д) отрешение Президента РФ от должности; лишение его неприкосновенности;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0951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Борис Николаевич Ельцин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44208" y="0"/>
          <a:ext cx="2699792" cy="5757077"/>
        </p:xfrm>
        <a:graphic>
          <a:graphicData uri="http://schemas.openxmlformats.org/drawingml/2006/table">
            <a:tbl>
              <a:tblPr/>
              <a:tblGrid>
                <a:gridCol w="269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2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+mn-lt"/>
                          <a:ea typeface="Times New Roman"/>
                          <a:cs typeface="Times New Roman"/>
                        </a:rPr>
                        <a:t>1991-1999</a:t>
                      </a:r>
                      <a:endParaRPr lang="ru-RU" sz="4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+mn-lt"/>
                          <a:ea typeface="Times New Roman"/>
                          <a:cs typeface="Times New Roman"/>
                        </a:rPr>
                        <a:t>2000-2008</a:t>
                      </a:r>
                      <a:endParaRPr lang="ru-RU" sz="4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+mn-lt"/>
                          <a:ea typeface="Times New Roman"/>
                          <a:cs typeface="Times New Roman"/>
                        </a:rPr>
                        <a:t>2008-2012</a:t>
                      </a:r>
                      <a:endParaRPr lang="ru-RU" sz="4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+mn-lt"/>
                          <a:ea typeface="Times New Roman"/>
                          <a:cs typeface="Times New Roman"/>
                        </a:rPr>
                        <a:t>2012- </a:t>
                      </a:r>
                      <a:r>
                        <a:rPr lang="ru-RU" sz="4000" dirty="0" err="1" smtClean="0">
                          <a:latin typeface="+mn-lt"/>
                          <a:ea typeface="Times New Roman"/>
                          <a:cs typeface="Times New Roman"/>
                        </a:rPr>
                        <a:t>наст.время</a:t>
                      </a:r>
                      <a:endParaRPr lang="ru-RU" sz="4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6" descr="C:\Users\Владимир\Desktop\Борис_Николаевич_Ельц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7825" cy="2524125"/>
          </a:xfrm>
          <a:prstGeom prst="rect">
            <a:avLst/>
          </a:prstGeom>
          <a:noFill/>
        </p:spPr>
      </p:pic>
      <p:pic>
        <p:nvPicPr>
          <p:cNvPr id="1031" name="Picture 7" descr="C:\Users\Владимир\Desktop\Vladimir_Vladimirovich_P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1749387" cy="2664296"/>
          </a:xfrm>
          <a:prstGeom prst="rect">
            <a:avLst/>
          </a:prstGeom>
          <a:noFill/>
        </p:spPr>
      </p:pic>
      <p:pic>
        <p:nvPicPr>
          <p:cNvPr id="1032" name="Picture 8" descr="C:\Users\Владимир\Desktop\Dmitry_Anatolyevich_Medved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8"/>
            <a:ext cx="1647825" cy="2524125"/>
          </a:xfrm>
          <a:prstGeom prst="rect">
            <a:avLst/>
          </a:prstGeom>
          <a:noFill/>
        </p:spPr>
      </p:pic>
      <p:pic>
        <p:nvPicPr>
          <p:cNvPr id="1033" name="Picture 9" descr="C:\Users\Владимир\Desktop\Vladimir_Vladimirovich_Putin_(2nd_Presidency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1683414" cy="257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</a:t>
            </a:r>
            <a:r>
              <a:rPr lang="de-DE" b="1" dirty="0" smtClean="0"/>
              <a:t>é</a:t>
            </a:r>
            <a:r>
              <a:rPr lang="ru-RU" b="1" dirty="0" err="1" smtClean="0"/>
              <a:t>дение</a:t>
            </a:r>
            <a:r>
              <a:rPr lang="ru-RU" b="1" dirty="0" smtClean="0"/>
              <a:t> Совета Федерации: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dirty="0" smtClean="0"/>
              <a:t>е) назначение на должность по представлению Президента РФ судей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Конституционного и Верховного судов РФ;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ж) прекращение по представлению Президента РФ полномочий судей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Конституционного и Верховного судов РФ,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кассационных и апелляционных судов;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з) назначение и освобождение от должности Председателя Счетной палаты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и половины ее аудиторов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по представлению Президента РФ – и др.</a:t>
            </a:r>
          </a:p>
        </p:txBody>
      </p:sp>
    </p:spTree>
    <p:extLst>
      <p:ext uri="{BB962C8B-B14F-4D97-AF65-F5344CB8AC3E}">
        <p14:creationId xmlns:p14="http://schemas.microsoft.com/office/powerpoint/2010/main" val="34538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</a:t>
            </a:r>
            <a:r>
              <a:rPr lang="de-DE" b="1" dirty="0" smtClean="0"/>
              <a:t>é</a:t>
            </a:r>
            <a:r>
              <a:rPr lang="ru-RU" b="1" dirty="0" err="1" smtClean="0"/>
              <a:t>дение</a:t>
            </a:r>
            <a:r>
              <a:rPr lang="ru-RU" b="1" dirty="0" smtClean="0"/>
              <a:t> Государственной Думы: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dirty="0" smtClean="0"/>
              <a:t>а) утверждение по представлению Президента РФ кандидатур Председателя и других членов Правительства РФ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(кроме «силовых» министров);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б) решение вопроса о доверии Правительству РФ;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в) заслушивание ежегодных отчетов Правительства РФ;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г) </a:t>
            </a:r>
            <a:r>
              <a:rPr lang="ru-RU" sz="3600" smtClean="0"/>
              <a:t>назначение Председателя    Центрального </a:t>
            </a:r>
            <a:r>
              <a:rPr lang="ru-RU" sz="3600" dirty="0" smtClean="0"/>
              <a:t>банка РФ,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заслушивание его отчетов;</a:t>
            </a:r>
          </a:p>
        </p:txBody>
      </p:sp>
    </p:spTree>
    <p:extLst>
      <p:ext uri="{BB962C8B-B14F-4D97-AF65-F5344CB8AC3E}">
        <p14:creationId xmlns:p14="http://schemas.microsoft.com/office/powerpoint/2010/main" val="37505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</a:t>
            </a:r>
            <a:r>
              <a:rPr lang="de-DE" b="1" dirty="0" smtClean="0"/>
              <a:t>é</a:t>
            </a:r>
            <a:r>
              <a:rPr lang="ru-RU" b="1" dirty="0" err="1" smtClean="0"/>
              <a:t>дение</a:t>
            </a:r>
            <a:r>
              <a:rPr lang="ru-RU" b="1" dirty="0" smtClean="0"/>
              <a:t> Государственной Думы: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dirty="0" smtClean="0"/>
              <a:t>д) назначение и освобождение заместителя Председателя Счетной палаты и половины аудиторов Счетной палаты;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е) назначение и освобождение Уполномоченного по правам человека;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ж) объявление амнистии;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з) выдвижение обвинения против Президента РФ в целях отрешения его от должности или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против Президента РФ, прекратившего исполнение своих полномочий, в целях лишения его неприкосновенности.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0869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Роспуск Государственной Думы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Государственная Дума может быть </a:t>
            </a:r>
            <a:r>
              <a:rPr lang="ru-RU" sz="3600" spc="-10" dirty="0" smtClean="0"/>
              <a:t>распущена Президентом РФ в случаях: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1) трехкратного отклонения кандидатуры главы Правительства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2) трехкратного отклонения кандидатур хотя бы трети членов Правительства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3) повторного по собственной </a:t>
            </a:r>
            <a:r>
              <a:rPr lang="ru-RU" sz="3600" dirty="0" err="1" smtClean="0"/>
              <a:t>инициати-ве</a:t>
            </a:r>
            <a:r>
              <a:rPr lang="ru-RU" sz="3600" dirty="0" smtClean="0"/>
              <a:t> в течение 3 мес. выражения недоверия действующему Правительству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4) отказа в доверии Правительству РФ по запросу самого Правительства РФ.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884368" y="6525344"/>
            <a:ext cx="323528" cy="332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Роспуск Государственной Думы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Государственная Дума </a:t>
            </a:r>
            <a:r>
              <a:rPr lang="ru-RU" sz="3600" u="sng" dirty="0" smtClean="0"/>
              <a:t>не</a:t>
            </a:r>
            <a:r>
              <a:rPr lang="ru-RU" sz="3600" dirty="0" smtClean="0"/>
              <a:t> может быть </a:t>
            </a:r>
            <a:r>
              <a:rPr lang="ru-RU" sz="3600" spc="-10" dirty="0" smtClean="0"/>
              <a:t>распущена Президентом РФ в случаях: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spc="-10" dirty="0" smtClean="0"/>
              <a:t>1) </a:t>
            </a:r>
            <a:r>
              <a:rPr lang="ru-RU" sz="3600" dirty="0" smtClean="0"/>
              <a:t>повторного недоверия или отказа в доверии Правительству РФ в течение первого года работы Госдумы;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2) выдвижения ею обвинения против Президента РФ – до решения Совфеда;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3) действия на всей территории РФ военного или чрезвычайного положения;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4) шести месяцев до окончания срока полномочий Президента.</a:t>
            </a:r>
          </a:p>
        </p:txBody>
      </p:sp>
    </p:spTree>
    <p:extLst>
      <p:ext uri="{BB962C8B-B14F-4D97-AF65-F5344CB8AC3E}">
        <p14:creationId xmlns:p14="http://schemas.microsoft.com/office/powerpoint/2010/main" val="5810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Основные функции Федерального Собрания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• представительства</a:t>
            </a:r>
          </a:p>
          <a:p>
            <a:pPr>
              <a:buNone/>
            </a:pPr>
            <a:r>
              <a:rPr lang="ru-RU" sz="3600" dirty="0" smtClean="0"/>
              <a:t>				• </a:t>
            </a:r>
            <a:r>
              <a:rPr lang="ru-RU" sz="3600" u="sng" dirty="0" smtClean="0"/>
              <a:t>законотворчества</a:t>
            </a:r>
          </a:p>
          <a:p>
            <a:pPr>
              <a:spcAft>
                <a:spcPts val="600"/>
              </a:spcAft>
              <a:buNone/>
            </a:pPr>
            <a:r>
              <a:rPr lang="ru-RU" sz="3600" dirty="0" smtClean="0"/>
              <a:t>								• контроля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u="sng" dirty="0" smtClean="0"/>
              <a:t>Стадии</a:t>
            </a:r>
            <a:r>
              <a:rPr lang="ru-RU" sz="3600" dirty="0" smtClean="0"/>
              <a:t> законотворческого процесса: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/>
              <a:t>1) внесение законопроекта в Госдуму;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/>
              <a:t>2) рассмотрение законопроекта в Госдуме;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/>
              <a:t>3) </a:t>
            </a:r>
            <a:r>
              <a:rPr lang="ru-RU" sz="3600" smtClean="0"/>
              <a:t>рассмотрение закона </a:t>
            </a:r>
            <a:r>
              <a:rPr lang="ru-RU" sz="3600" dirty="0" err="1" smtClean="0"/>
              <a:t>Совфедом</a:t>
            </a:r>
            <a:r>
              <a:rPr lang="ru-RU" sz="3600" dirty="0" smtClean="0"/>
              <a:t>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/>
              <a:t>4) подписание и обнародование закона.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123728" y="1268760"/>
            <a:ext cx="936104" cy="7920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1340768"/>
            <a:ext cx="0" cy="13681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16216" y="1268760"/>
            <a:ext cx="1512168" cy="20882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Субъекты права законодательной инициативы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1900" dirty="0" smtClean="0"/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				</a:t>
            </a:r>
            <a:endParaRPr lang="ru-RU" sz="3900" dirty="0" smtClean="0"/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Совет 		 Президент РФ 	      сенаторы 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Федерации					       Совфеда</a:t>
            </a:r>
          </a:p>
          <a:p>
            <a:pPr>
              <a:spcBef>
                <a:spcPts val="0"/>
              </a:spcBef>
              <a:buNone/>
            </a:pPr>
            <a:endParaRPr lang="ru-RU" sz="1900" dirty="0" smtClean="0"/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         депутаты 			          парламенты 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         Госдумы	 			        субъектов РФ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				  Правительство 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					     РФ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        Конституционный           Верховный </a:t>
            </a:r>
          </a:p>
          <a:p>
            <a:pPr>
              <a:spcBef>
                <a:spcPts val="0"/>
              </a:spcBef>
              <a:buNone/>
            </a:pPr>
            <a:r>
              <a:rPr lang="ru-RU" sz="3900" dirty="0" smtClean="0"/>
              <a:t>			Суд РФ   			    Суд РФ</a:t>
            </a:r>
          </a:p>
          <a:p>
            <a:pPr>
              <a:buNone/>
            </a:pPr>
            <a:endParaRPr lang="ru-RU" sz="39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11560" y="1268760"/>
            <a:ext cx="864096" cy="93610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95936" y="1268760"/>
            <a:ext cx="0" cy="93610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16216" y="1268760"/>
            <a:ext cx="360040" cy="230425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2120" y="1268760"/>
            <a:ext cx="72008" cy="345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24328" y="1268760"/>
            <a:ext cx="720080" cy="93610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84168" y="1268760"/>
            <a:ext cx="288032" cy="44644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339752" y="1268760"/>
            <a:ext cx="144016" cy="22322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15816" y="1268760"/>
            <a:ext cx="0" cy="453650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Федеральные законы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рассматриваются Госдумой в трех чтениях и принимаются большинством голосов от общего числа депутатов;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в течение пяти дней передаются на рассмотрение Совфеда;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одобряются большинством голосов от общего числа сенаторов;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в течение пяти дней направляются Президенту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Президент РФ в течение 14 дней подписывает закон и обнародует его.</a:t>
            </a:r>
          </a:p>
        </p:txBody>
      </p:sp>
    </p:spTree>
    <p:extLst>
      <p:ext uri="{BB962C8B-B14F-4D97-AF65-F5344CB8AC3E}">
        <p14:creationId xmlns:p14="http://schemas.microsoft.com/office/powerpoint/2010/main" val="34489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Федеральные конституционные законы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рассматриваются Государственной Думой в трех чтениях и принимаются </a:t>
            </a:r>
            <a:r>
              <a:rPr lang="ru-RU" sz="3600" u="sng" dirty="0" smtClean="0"/>
              <a:t>двумя третями </a:t>
            </a:r>
            <a:r>
              <a:rPr lang="ru-RU" sz="3600" dirty="0" smtClean="0"/>
              <a:t>голосов от общего числа депутатов;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передаются на рассмотрение Совета Федерации;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одобряются </a:t>
            </a:r>
            <a:r>
              <a:rPr lang="ru-RU" sz="3600" u="sng" dirty="0" smtClean="0"/>
              <a:t>тремя четвертями </a:t>
            </a:r>
            <a:r>
              <a:rPr lang="ru-RU" sz="3600" dirty="0" smtClean="0"/>
              <a:t>голосов от общего числа сенаторов;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направляются Президенту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- Президент РФ в течение 14 дней подписывает закон и обнародует его.</a:t>
            </a:r>
          </a:p>
        </p:txBody>
      </p:sp>
    </p:spTree>
    <p:extLst>
      <p:ext uri="{BB962C8B-B14F-4D97-AF65-F5344CB8AC3E}">
        <p14:creationId xmlns:p14="http://schemas.microsoft.com/office/powerpoint/2010/main" val="2066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Особое принятие законов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Совет Федерации может не </a:t>
            </a:r>
            <a:r>
              <a:rPr lang="ru-RU" sz="3600" dirty="0" err="1" smtClean="0"/>
              <a:t>рассматри-вать</a:t>
            </a:r>
            <a:r>
              <a:rPr lang="ru-RU" sz="3600" dirty="0" smtClean="0"/>
              <a:t> большинство федеральных законов.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Совет Федерации может не одобрить федеральный закон,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но Госдума может преодолеть несогласие Совфеда 2/3 голосов.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Президент РФ может не подписать закон,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но Госдума и Совфед могут преодолеть несогласие Президента РФ 2/3 голосов.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При этом Президент РФ может обратиться в Конституционный Суд РФ.</a:t>
            </a:r>
          </a:p>
        </p:txBody>
      </p:sp>
    </p:spTree>
    <p:extLst>
      <p:ext uri="{BB962C8B-B14F-4D97-AF65-F5344CB8AC3E}">
        <p14:creationId xmlns:p14="http://schemas.microsoft.com/office/powerpoint/2010/main" val="24397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Нормативная правовая база</a:t>
            </a:r>
            <a:r>
              <a:rPr lang="ru-RU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336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глава 4 Конституции РФ,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Федеральный закон 2003 г. № 19-ФЗ «О выборах Президента Российской Федерации»,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Федеральный закон 2001 г. № 12-ФЗ «О гарантиях Президенту Российской Федерации, прекратившему исполнение своих полномочий, и членам его семьи».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Назначает выборы Президента РФ Совет Федерации, а при отсутствии такого решения – ЦИК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Вступление законов в силу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Закон начинает действовать с момента </a:t>
            </a:r>
            <a:r>
              <a:rPr lang="ru-RU" sz="3600" u="sng" dirty="0" smtClean="0"/>
              <a:t>вступления его в силу</a:t>
            </a:r>
            <a:r>
              <a:rPr lang="ru-RU" sz="3600" dirty="0" smtClean="0"/>
              <a:t>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По общему правилу, закон вступает в силу через 10 дней с момента его </a:t>
            </a:r>
            <a:r>
              <a:rPr lang="ru-RU" sz="3600" u="sng" dirty="0" smtClean="0"/>
              <a:t>первого опубликования</a:t>
            </a:r>
            <a:r>
              <a:rPr lang="ru-RU" sz="3600" dirty="0" smtClean="0"/>
              <a:t> в официальных источниках.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В этом случае день вступления закона в силу не указывается в самом законе.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В особых случаях день вступления закона в силу указывается законе, например:</a:t>
            </a:r>
          </a:p>
          <a:p>
            <a:pPr marL="0" indent="268288">
              <a:lnSpc>
                <a:spcPct val="90000"/>
              </a:lnSpc>
              <a:spcBef>
                <a:spcPts val="0"/>
              </a:spcBef>
              <a:buFontTx/>
              <a:buChar char="-"/>
              <a:tabLst>
                <a:tab pos="268288" algn="l"/>
              </a:tabLst>
            </a:pPr>
            <a:r>
              <a:rPr lang="ru-RU" sz="3600" dirty="0" smtClean="0"/>
              <a:t>день подписания Президентом РФ,</a:t>
            </a:r>
          </a:p>
          <a:p>
            <a:pPr marL="0" indent="268288">
              <a:lnSpc>
                <a:spcPct val="90000"/>
              </a:lnSpc>
              <a:spcBef>
                <a:spcPts val="0"/>
              </a:spcBef>
              <a:buFontTx/>
              <a:buChar char="-"/>
              <a:tabLst>
                <a:tab pos="268288" algn="l"/>
              </a:tabLst>
            </a:pPr>
            <a:r>
              <a:rPr lang="ru-RU" sz="3600" dirty="0" smtClean="0"/>
              <a:t>день официального опубликования,</a:t>
            </a:r>
          </a:p>
          <a:p>
            <a:pPr marL="0" indent="268288">
              <a:lnSpc>
                <a:spcPct val="90000"/>
              </a:lnSpc>
              <a:spcBef>
                <a:spcPts val="0"/>
              </a:spcBef>
              <a:buFontTx/>
              <a:buChar char="-"/>
              <a:tabLst>
                <a:tab pos="268288" algn="l"/>
              </a:tabLst>
            </a:pPr>
            <a:r>
              <a:rPr lang="ru-RU" sz="3600" dirty="0" smtClean="0"/>
              <a:t>истечение иного, чем 10 дней, срока и т.д.</a:t>
            </a:r>
          </a:p>
        </p:txBody>
      </p:sp>
    </p:spTree>
    <p:extLst>
      <p:ext uri="{BB962C8B-B14F-4D97-AF65-F5344CB8AC3E}">
        <p14:creationId xmlns:p14="http://schemas.microsoft.com/office/powerpoint/2010/main" val="31521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Иное нормотворчество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 процессе законотворчества палаты Федерального Собрания принимают </a:t>
            </a:r>
            <a:r>
              <a:rPr lang="ru-RU" sz="3600" b="1" dirty="0" smtClean="0"/>
              <a:t>постановления</a:t>
            </a:r>
            <a:r>
              <a:rPr lang="ru-RU" sz="3600" dirty="0" smtClean="0"/>
              <a:t>. 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Палаты могут принимать нормативные и ненормативные (индивидуальные) постановления и по иным вопросам: </a:t>
            </a:r>
          </a:p>
          <a:p>
            <a:pPr marL="0" indent="441325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об амнистии, </a:t>
            </a:r>
          </a:p>
          <a:p>
            <a:pPr marL="0" indent="441325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о выдвижении обвинения и об отрешении Президента РФ от должности,</a:t>
            </a:r>
          </a:p>
          <a:p>
            <a:pPr marL="0" indent="441325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о недоверии Правительству РФ,</a:t>
            </a:r>
          </a:p>
          <a:p>
            <a:pPr marL="0" indent="441325">
              <a:spcBef>
                <a:spcPts val="0"/>
              </a:spcBef>
              <a:buFontTx/>
              <a:buChar char="-"/>
            </a:pPr>
            <a:r>
              <a:rPr lang="ru-RU" sz="3600" dirty="0" smtClean="0"/>
              <a:t>о различного рода заявлениях – и т.д.</a:t>
            </a:r>
          </a:p>
        </p:txBody>
      </p:sp>
    </p:spTree>
    <p:extLst>
      <p:ext uri="{BB962C8B-B14F-4D97-AF65-F5344CB8AC3E}">
        <p14:creationId xmlns:p14="http://schemas.microsoft.com/office/powerpoint/2010/main" val="15592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Как называются палаты Федерального Собрания РФ?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Сколько одновременно может быть сенаторов? федеральных депутатов?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На какой срок делегируются в Совфед сенаторы от субъектов РФ? от России?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Каков срок полномочий депутатов ГД?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spc="-30" dirty="0" smtClean="0"/>
              <a:t>По каким системам избираются депутаты</a:t>
            </a:r>
            <a:r>
              <a:rPr lang="ru-RU" sz="3600" dirty="0" smtClean="0"/>
              <a:t>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Кто утверждает указ Президента РФ о военном/чрезвычайном положении?</a:t>
            </a:r>
          </a:p>
        </p:txBody>
      </p:sp>
    </p:spTree>
    <p:extLst>
      <p:ext uri="{BB962C8B-B14F-4D97-AF65-F5344CB8AC3E}">
        <p14:creationId xmlns:p14="http://schemas.microsoft.com/office/powerpoint/2010/main" val="15003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spc="-30" dirty="0" smtClean="0"/>
              <a:t>Кто выдвигает обвинение пр. Президента? </a:t>
            </a:r>
            <a:r>
              <a:rPr lang="ru-RU" sz="3600" dirty="0" smtClean="0"/>
              <a:t>кто принимает решение об импичменте?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Сколько в Конституции РФ </a:t>
            </a:r>
            <a:r>
              <a:rPr lang="ru-RU" sz="3600" dirty="0" err="1" smtClean="0"/>
              <a:t>предусмотре-но</a:t>
            </a:r>
            <a:r>
              <a:rPr lang="ru-RU" sz="3600" dirty="0" smtClean="0"/>
              <a:t> оснований роспуска для ГД?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 Каковы основные функции парламента?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Сколько субъектов права законодательной инициативы?</a:t>
            </a:r>
          </a:p>
          <a:p>
            <a:pPr marL="531813" indent="-531813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Может ли СФ преодолеть несогласие Президента РФ с законопроектом?</a:t>
            </a:r>
          </a:p>
          <a:p>
            <a:pPr marL="531813" indent="-531813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Что, кроме законов</a:t>
            </a:r>
            <a:r>
              <a:rPr lang="ru-RU" sz="3600" smtClean="0"/>
              <a:t>, принимают палаты?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738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2492896"/>
          </a:xfrm>
        </p:spPr>
        <p:txBody>
          <a:bodyPr>
            <a:normAutofit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№4 (продолжение)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Исполнительная </a:t>
            </a:r>
            <a:br>
              <a:rPr lang="ru-RU" dirty="0" smtClean="0"/>
            </a:br>
            <a:r>
              <a:rPr lang="ru-RU" dirty="0" smtClean="0"/>
              <a:t>ветвь власти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686800" cy="4437112"/>
          </a:xfrm>
        </p:spPr>
        <p:txBody>
          <a:bodyPr>
            <a:normAutofit/>
          </a:bodyPr>
          <a:lstStyle/>
          <a:p>
            <a:pPr marL="360363" lvl="0" indent="-360363">
              <a:spcBef>
                <a:spcPts val="0"/>
              </a:spcBef>
              <a:buNone/>
            </a:pPr>
            <a:r>
              <a:rPr lang="ru-RU" sz="3600" dirty="0" smtClean="0"/>
              <a:t>1</a:t>
            </a:r>
            <a:r>
              <a:rPr lang="ru-RU" sz="3600" dirty="0" smtClean="0"/>
              <a:t>. Правительство Российской	 Федерации.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2. Структура федеральных органов исполнительной власти.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 smtClean="0"/>
              <a:t>3. Органы исполнительной власти субъектов РФ.</a:t>
            </a:r>
            <a:endParaRPr lang="ru-RU" sz="3600" dirty="0"/>
          </a:p>
        </p:txBody>
      </p:sp>
      <p:pic>
        <p:nvPicPr>
          <p:cNvPr id="5" name="Picture 3" descr="C:\Users\Владимир\Desktop\b74a7049-4b6e-5cb9-b437-e6d75ba673a8.jpg"/>
          <p:cNvPicPr>
            <a:picLocks noChangeAspect="1" noChangeArrowheads="1"/>
          </p:cNvPicPr>
          <p:nvPr/>
        </p:nvPicPr>
        <p:blipFill>
          <a:blip r:embed="rId2" cstate="print"/>
          <a:srcRect r="3989"/>
          <a:stretch>
            <a:fillRect/>
          </a:stretch>
        </p:blipFill>
        <p:spPr bwMode="auto">
          <a:xfrm>
            <a:off x="6228184" y="0"/>
            <a:ext cx="2915816" cy="392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2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Правительство Российской Федерации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8064896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– это федеральный постоянно действующий коллегиальный орган,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возглавляющий систему публичных органов исполнительной власти России.</a:t>
            </a:r>
          </a:p>
          <a:p>
            <a:pPr marL="0" indent="441325">
              <a:spcBef>
                <a:spcPts val="0"/>
              </a:spcBef>
              <a:buNone/>
            </a:pPr>
            <a:endParaRPr lang="ru-RU" sz="3600" dirty="0" smtClean="0"/>
          </a:p>
        </p:txBody>
      </p:sp>
      <p:pic>
        <p:nvPicPr>
          <p:cNvPr id="1026" name="Picture 2" descr="C:\Users\Владимир\Desktop\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e737e365e64bb8cd9b1dff34453fae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4538"/>
            <a:ext cx="5580111" cy="3143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6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Состав (члены) Правительства РФ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7632848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Председатель Правительства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первый заместитель (исполняющий обязанности) Председателя Правительства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в) заместители 		  Председателя 	          Правительства РФ;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г) федеральные министры (руководители федеральных  министерств,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министры РФ).</a:t>
            </a:r>
          </a:p>
          <a:p>
            <a:pPr marL="0" indent="441325">
              <a:spcBef>
                <a:spcPts val="0"/>
              </a:spcBef>
              <a:buNone/>
            </a:pPr>
            <a:endParaRPr lang="ru-RU" sz="3600" dirty="0" smtClean="0"/>
          </a:p>
        </p:txBody>
      </p:sp>
      <p:pic>
        <p:nvPicPr>
          <p:cNvPr id="2050" name="Picture 2" descr="C:\Users\Владимир\Desktop\482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390" y="2852936"/>
            <a:ext cx="2734610" cy="4005064"/>
          </a:xfrm>
          <a:prstGeom prst="rect">
            <a:avLst/>
          </a:prstGeom>
          <a:noFill/>
        </p:spPr>
      </p:pic>
      <p:pic>
        <p:nvPicPr>
          <p:cNvPr id="1026" name="Picture 2" descr="C:\Users\Владимир\Desktop\35620922cc4274fd43f777ab3b1b5bba.jpeg"/>
          <p:cNvPicPr>
            <a:picLocks noChangeAspect="1" noChangeArrowheads="1"/>
          </p:cNvPicPr>
          <p:nvPr/>
        </p:nvPicPr>
        <p:blipFill>
          <a:blip r:embed="rId3" cstate="print"/>
          <a:srcRect l="29750" r="26375"/>
          <a:stretch>
            <a:fillRect/>
          </a:stretch>
        </p:blipFill>
        <p:spPr bwMode="auto">
          <a:xfrm>
            <a:off x="7020272" y="1268760"/>
            <a:ext cx="1532834" cy="2323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2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Председатель Правительства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назначается Президентом Российской Федерации после утверждения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его кандидатуры Государственной Думой.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Представление по кандидатуре Председателя Правительства РФ вносится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в Государственную Думу Президентом РФ.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После трехкратного отклонения </a:t>
            </a:r>
            <a:r>
              <a:rPr lang="ru-RU" sz="3600" dirty="0" err="1" smtClean="0"/>
              <a:t>пред-ставленных</a:t>
            </a:r>
            <a:r>
              <a:rPr lang="ru-RU" sz="3600" dirty="0" smtClean="0"/>
              <a:t> кандидатур Председателя Правительства РФ Государственной Думой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Президент РФ назначает его и вправе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распустить Государственную Думу.</a:t>
            </a:r>
          </a:p>
        </p:txBody>
      </p:sp>
    </p:spTree>
    <p:extLst>
      <p:ext uri="{BB962C8B-B14F-4D97-AF65-F5344CB8AC3E}">
        <p14:creationId xmlns:p14="http://schemas.microsoft.com/office/powerpoint/2010/main" val="22458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Правительства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Председатель Правительства РФ не позднее недели после назначения представляет Президенту РФ предложения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о </a:t>
            </a:r>
            <a:r>
              <a:rPr lang="ru-RU" sz="3600" u="sng" dirty="0" smtClean="0"/>
              <a:t>структуре</a:t>
            </a:r>
            <a:r>
              <a:rPr lang="ru-RU" sz="3600" dirty="0" smtClean="0"/>
              <a:t> федеральных органов исполнительной власти,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 Госдуме (на утверждение) – кандидатуры членов Правительства РФ (кроме министров, подчиненных Президенту РФ).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Утвержденные Госдумой кандидатуры членов Правительства РФ Президент РФ обязан назначить на должность.</a:t>
            </a:r>
          </a:p>
        </p:txBody>
      </p:sp>
    </p:spTree>
    <p:extLst>
      <p:ext uri="{BB962C8B-B14F-4D97-AF65-F5344CB8AC3E}">
        <p14:creationId xmlns:p14="http://schemas.microsoft.com/office/powerpoint/2010/main" val="26390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Правительства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После трехкратного отклонения </a:t>
            </a:r>
            <a:r>
              <a:rPr lang="ru-RU" sz="3600" dirty="0" err="1" smtClean="0"/>
              <a:t>пред-ставленных</a:t>
            </a:r>
            <a:r>
              <a:rPr lang="ru-RU" sz="3600" dirty="0" smtClean="0"/>
              <a:t> кандидатур членов Правительства РФ Государственной Думой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Президент РФ вправе назначить их по непосредственному представлению Председателя Правительства РФ. 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Если Государственная Дума отклонит более 1/3 кандидатур,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Президент РФ вправе распустить Государственную Думу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и назначить новые выборы.</a:t>
            </a:r>
          </a:p>
        </p:txBody>
      </p:sp>
    </p:spTree>
    <p:extLst>
      <p:ext uri="{BB962C8B-B14F-4D97-AF65-F5344CB8AC3E}">
        <p14:creationId xmlns:p14="http://schemas.microsoft.com/office/powerpoint/2010/main" val="38522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Выборы Президента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Президент РФ избирается на основе всеобщего, равного, прямого избирательного права при тайном голосовании.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Активным избирательным правом при этом обладают граждане РФ, достигшие 18,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за исключением недееспособных и находящихся в местах лишения свободы по приговору суда.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Порог явки составляет 50% от числа избирателей.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Правительства РФ: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а) разрабатывает и представляет Государственной Думе федеральный бюджет и обеспечивает его исполнение;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б) представляет Госдуме ежегодные отчеты о результатах своей деятельности;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в) обеспечивает проведение в РФ единой денежно-финансовой политики,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 также социально ориентированной политики в области культуры, науки, образования, здравоохранения;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г) осуществляет управление федеральной собственностью;</a:t>
            </a:r>
          </a:p>
        </p:txBody>
      </p:sp>
    </p:spTree>
    <p:extLst>
      <p:ext uri="{BB962C8B-B14F-4D97-AF65-F5344CB8AC3E}">
        <p14:creationId xmlns:p14="http://schemas.microsoft.com/office/powerpoint/2010/main" val="18596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Правительства РФ: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д) осуществляет меры по обеспечению обороны страны, госбезопасности,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реализации внешней политики Российской Федерации;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е) осуществляет меры по обеспечению законности, прав и свобод граждан,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охране собственности и общественного порядка, борьбе с преступностью;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ж) осуществляет меры по поддержке институтов гражданского общества, добровольчества (волонтерства);</a:t>
            </a:r>
          </a:p>
        </p:txBody>
      </p:sp>
    </p:spTree>
    <p:extLst>
      <p:ext uri="{BB962C8B-B14F-4D97-AF65-F5344CB8AC3E}">
        <p14:creationId xmlns:p14="http://schemas.microsoft.com/office/powerpoint/2010/main" val="39953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Полномочия Правительства РФ: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 lnSpcReduction="10000"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з) содействует развитию предпринимательства и частной инициативы;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и) обеспечивает реализацию принципов социального партнерства в сфере регулирования трудовых отношений;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к) осуществляет меры, направленные на сохранение природного многообразия;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л) осуществляет иные полномочия, возложенные на него Конституцией РФ,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федеральными законами, указами Президента РФ.</a:t>
            </a:r>
          </a:p>
        </p:txBody>
      </p:sp>
    </p:spTree>
    <p:extLst>
      <p:ext uri="{BB962C8B-B14F-4D97-AF65-F5344CB8AC3E}">
        <p14:creationId xmlns:p14="http://schemas.microsoft.com/office/powerpoint/2010/main" val="19398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26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Правотворческая деятельность Правительства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Правительство РФ издает </a:t>
            </a:r>
            <a:r>
              <a:rPr lang="ru-RU" sz="3600" b="1" dirty="0" smtClean="0"/>
              <a:t>постановления и распоряжения</a:t>
            </a:r>
            <a:r>
              <a:rPr lang="ru-RU" sz="36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 также обеспечивает их исполнение.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Акты Правительства РФ обязательны к исполнению на территории Российской Федерации.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Акты Правительства РФ, в случае их противоречия нормативной правовой базе страны,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могут быть отменены Президентом РФ. </a:t>
            </a:r>
          </a:p>
        </p:txBody>
      </p:sp>
    </p:spTree>
    <p:extLst>
      <p:ext uri="{BB962C8B-B14F-4D97-AF65-F5344CB8AC3E}">
        <p14:creationId xmlns:p14="http://schemas.microsoft.com/office/powerpoint/2010/main" val="11828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26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Прекращение деятельности Правительства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904656"/>
          </a:xfrm>
        </p:spPr>
        <p:txBody>
          <a:bodyPr>
            <a:normAutofit lnSpcReduction="10000"/>
          </a:bodyPr>
          <a:lstStyle/>
          <a:p>
            <a:pPr marL="0" indent="441325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3600" dirty="0" smtClean="0"/>
              <a:t>1. Правительство РФ или его член может подать в отставку, а Президент РФ может ее принять.</a:t>
            </a:r>
          </a:p>
          <a:p>
            <a:pPr marL="0" indent="441325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3600" dirty="0" smtClean="0"/>
              <a:t>2. Государственная Дума может выразить недоверие Правительству РФ.</a:t>
            </a:r>
          </a:p>
          <a:p>
            <a:pPr marL="0" indent="441325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3600" dirty="0" smtClean="0"/>
              <a:t> Президент РФ может согласиться Госдумой (и объявить об отставке Правительства РФ), а может не согласиться.</a:t>
            </a:r>
          </a:p>
          <a:p>
            <a:pPr marL="0" indent="441325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3600" dirty="0" smtClean="0"/>
              <a:t>Если Госдума в течение трех месяцев повторно выразит недоверие Правительству РФ, Президент РФ объявляет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3600" dirty="0" smtClean="0"/>
              <a:t>о его отставке либо распускает Госдуму.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532440" y="6525344"/>
            <a:ext cx="323528" cy="332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8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26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Прекращение деятельности Правительства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3. Правительство РФ вправе поставить перед Государственной Думой вопрос о доверии. 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Если Государственная Дума отказывает в доверии Правительству РФ, Президент РФ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u="sng" dirty="0" smtClean="0"/>
              <a:t>может</a:t>
            </a:r>
            <a:r>
              <a:rPr lang="ru-RU" sz="3600" dirty="0" smtClean="0"/>
              <a:t> принять решение об отставке Правительства РФ или роспуске Госдумы.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Если в течение трех месяцев ситуация повторится, Президент РФ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u="sng" dirty="0" smtClean="0"/>
              <a:t>должен</a:t>
            </a:r>
            <a:r>
              <a:rPr lang="ru-RU" sz="3600" dirty="0" smtClean="0"/>
              <a:t> принять решение об отставке Правительства РФ или роспуске Госдумы.</a:t>
            </a:r>
          </a:p>
        </p:txBody>
      </p:sp>
    </p:spTree>
    <p:extLst>
      <p:ext uri="{BB962C8B-B14F-4D97-AF65-F5344CB8AC3E}">
        <p14:creationId xmlns:p14="http://schemas.microsoft.com/office/powerpoint/2010/main" val="25053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26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Прекращение деятельности Правительства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Autofit/>
          </a:bodyPr>
          <a:lstStyle/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Госдума не может выразить недоверие Правительству РФ, а Председатель Правительства РФ не может ставить перед Госдумой вопрос о доверии Правительству: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1) в течение 1-го года работы Госдумы;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2) во время выдвижения ею обвинения пр. Президента РФ – до решения Совфеда;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3) во время действия на всей территории РФ военного/чрезвычайного положения;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4) в течение 6-ти месяцев до окончания срока полномочий Президента.</a:t>
            </a:r>
          </a:p>
        </p:txBody>
      </p:sp>
    </p:spTree>
    <p:extLst>
      <p:ext uri="{BB962C8B-B14F-4D97-AF65-F5344CB8AC3E}">
        <p14:creationId xmlns:p14="http://schemas.microsoft.com/office/powerpoint/2010/main" val="29408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Система федеральных органов исполнительной власти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marL="361950" indent="-361950" algn="ctr" defTabSz="898525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/>
              <a:t>определена Указом Президента РФ 2020 г.  «О структуре федеральных органов исполнительной власти».</a:t>
            </a:r>
          </a:p>
          <a:p>
            <a:pPr marL="361950" indent="-361950" algn="ctr" defTabSz="898525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/>
              <a:t>Сейчас в составе этих органов – порядка</a:t>
            </a:r>
          </a:p>
          <a:p>
            <a:pPr marL="361950" indent="-361950" algn="ctr" defTabSz="898525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/>
              <a:t>20 </a:t>
            </a:r>
            <a:r>
              <a:rPr lang="ru-RU" sz="3600" u="sng" dirty="0" smtClean="0"/>
              <a:t>министерств</a:t>
            </a:r>
            <a:r>
              <a:rPr lang="ru-RU" sz="3600" dirty="0" smtClean="0"/>
              <a:t>, </a:t>
            </a:r>
          </a:p>
          <a:p>
            <a:pPr marL="361950" indent="-361950" algn="ctr" defTabSz="898525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/>
              <a:t>20 </a:t>
            </a:r>
            <a:r>
              <a:rPr lang="ru-RU" sz="3600" u="sng" dirty="0" smtClean="0"/>
              <a:t>агентств</a:t>
            </a:r>
            <a:r>
              <a:rPr lang="ru-RU" sz="3600" dirty="0" smtClean="0"/>
              <a:t> и </a:t>
            </a:r>
          </a:p>
          <a:p>
            <a:pPr marL="361950" indent="-361950" algn="ctr" defTabSz="898525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/>
              <a:t>30 </a:t>
            </a:r>
            <a:r>
              <a:rPr lang="ru-RU" sz="3600" u="sng" dirty="0" smtClean="0"/>
              <a:t>служб</a:t>
            </a:r>
            <a:r>
              <a:rPr lang="ru-RU" sz="3600" dirty="0" smtClean="0"/>
              <a:t>.</a:t>
            </a:r>
          </a:p>
          <a:p>
            <a:pPr marL="361950" indent="-361950" defTabSz="898525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9116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МУ предметы\ОГМУ\схемы\7681350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11760" y="0"/>
            <a:ext cx="4351401" cy="683571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1484784"/>
            <a:ext cx="2339752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подчинен-ные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Правитель-ству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РФ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732240" y="1484784"/>
            <a:ext cx="2195736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подчинен-ные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Президен-ту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РФ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федеральных органов исполнительной власти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45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1) </a:t>
            </a:r>
            <a:r>
              <a:rPr lang="ru-RU" sz="3600" i="1" dirty="0" smtClean="0"/>
              <a:t>министерство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(орган, осуществляющий функции по </a:t>
            </a:r>
            <a:r>
              <a:rPr lang="ru-RU" sz="3600" u="sng" dirty="0" smtClean="0"/>
              <a:t>выработке государственной политики</a:t>
            </a:r>
            <a:r>
              <a:rPr lang="ru-RU" sz="3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и нормативно-правовому регулированию в определенной сфере деятельности); 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2) </a:t>
            </a:r>
            <a:r>
              <a:rPr lang="ru-RU" sz="3600" i="1" dirty="0" smtClean="0"/>
              <a:t>федеральная служба 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(орган, осуществляющий функции по </a:t>
            </a:r>
            <a:r>
              <a:rPr lang="ru-RU" sz="3600" u="sng" dirty="0" smtClean="0"/>
              <a:t>контролю и надзору</a:t>
            </a:r>
            <a:r>
              <a:rPr lang="ru-RU" sz="3600" dirty="0" smtClean="0"/>
              <a:t> в определенной сфере деятельности,</a:t>
            </a:r>
          </a:p>
        </p:txBody>
      </p:sp>
    </p:spTree>
    <p:extLst>
      <p:ext uri="{BB962C8B-B14F-4D97-AF65-F5344CB8AC3E}">
        <p14:creationId xmlns:p14="http://schemas.microsoft.com/office/powerpoint/2010/main" val="17518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Выборы Президента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336704"/>
          </a:xfrm>
        </p:spPr>
        <p:txBody>
          <a:bodyPr>
            <a:norm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Применяется </a:t>
            </a:r>
            <a:r>
              <a:rPr lang="ru-RU" sz="3600" i="1" dirty="0" smtClean="0"/>
              <a:t>мажоритарная</a:t>
            </a:r>
            <a:r>
              <a:rPr lang="ru-RU" sz="3600" dirty="0" smtClean="0"/>
              <a:t> избирательная система абсолютного большинства: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smtClean="0"/>
              <a:t>избранным считается кандидат,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smtClean="0"/>
              <a:t>получивший </a:t>
            </a:r>
            <a:r>
              <a:rPr lang="ru-RU" sz="3600" dirty="0" smtClean="0"/>
              <a:t>более половины голосов избирателей (50% плюс один голос), принявших участие в голосовании.</a:t>
            </a:r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Если абсолютного большинства не получил ни один из трех или более кандидатов, то через 21 день проводится повторное голосование (второй тур).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федеральных органов исполнительной власти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45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а также специальные функции в области обороны и безопасности;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3) </a:t>
            </a:r>
            <a:r>
              <a:rPr lang="ru-RU" sz="3600" i="1" dirty="0" smtClean="0"/>
              <a:t>федеральное агентство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(орган, осуществляющий в определенной сфере деятельности функции по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u="sng" dirty="0" smtClean="0"/>
              <a:t>ведению реестров и кадастров</a:t>
            </a:r>
            <a:r>
              <a:rPr lang="ru-RU" sz="3600" dirty="0" smtClean="0"/>
              <a:t>, оказанию государственных услуг,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управлению государственным имуществом и правоприменительные функции).</a:t>
            </a:r>
          </a:p>
        </p:txBody>
      </p:sp>
    </p:spTree>
    <p:extLst>
      <p:ext uri="{BB962C8B-B14F-4D97-AF65-F5344CB8AC3E}">
        <p14:creationId xmlns:p14="http://schemas.microsoft.com/office/powerpoint/2010/main" val="25360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Территориальные органы исполнительной власти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45224"/>
          </a:xfrm>
        </p:spPr>
        <p:txBody>
          <a:bodyPr>
            <a:noAutofit/>
          </a:bodyPr>
          <a:lstStyle/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На части территории РФ федеральные органы исполнительной власти могут создавать свои </a:t>
            </a:r>
            <a:r>
              <a:rPr lang="ru-RU" sz="3600" u="sng" dirty="0" smtClean="0"/>
              <a:t>территориальные органы</a:t>
            </a:r>
            <a:endParaRPr lang="ru-RU" sz="3600" dirty="0" smtClean="0"/>
          </a:p>
          <a:p>
            <a:pPr marL="0" indent="441325">
              <a:spcBef>
                <a:spcPts val="0"/>
              </a:spcBef>
              <a:buNone/>
            </a:pPr>
            <a:r>
              <a:rPr lang="ru-RU" sz="3600" dirty="0" smtClean="0"/>
              <a:t>						(как правило,							 </a:t>
            </a:r>
            <a:r>
              <a:rPr lang="ru-RU" sz="3600" i="1" dirty="0" smtClean="0"/>
              <a:t>управления</a:t>
            </a:r>
            <a:r>
              <a:rPr lang="ru-RU" sz="3600" dirty="0" smtClean="0"/>
              <a:t>).</a:t>
            </a:r>
          </a:p>
        </p:txBody>
      </p:sp>
      <p:pic>
        <p:nvPicPr>
          <p:cNvPr id="1027" name="Picture 3" descr="C:\Users\Владимир\Desktop\4bc6f19d4280364b5ac1e9c2eebf7442_d_h_500.jpg"/>
          <p:cNvPicPr>
            <a:picLocks noChangeAspect="1" noChangeArrowheads="1"/>
          </p:cNvPicPr>
          <p:nvPr/>
        </p:nvPicPr>
        <p:blipFill>
          <a:blip r:embed="rId2" cstate="print"/>
          <a:srcRect l="14967" b="14743"/>
          <a:stretch>
            <a:fillRect/>
          </a:stretch>
        </p:blipFill>
        <p:spPr bwMode="auto">
          <a:xfrm>
            <a:off x="5436096" y="4450162"/>
            <a:ext cx="3707904" cy="2407837"/>
          </a:xfrm>
          <a:prstGeom prst="rect">
            <a:avLst/>
          </a:prstGeom>
          <a:noFill/>
        </p:spPr>
      </p:pic>
      <p:pic>
        <p:nvPicPr>
          <p:cNvPr id="6" name="Picture 2" descr="C:\Users\Владимир\Desktop\Dsl3bqaXQAARje5.jpg"/>
          <p:cNvPicPr>
            <a:picLocks noChangeAspect="1" noChangeArrowheads="1"/>
          </p:cNvPicPr>
          <p:nvPr/>
        </p:nvPicPr>
        <p:blipFill>
          <a:blip r:embed="rId3" cstate="print"/>
          <a:srcRect t="4482"/>
          <a:stretch>
            <a:fillRect/>
          </a:stretch>
        </p:blipFill>
        <p:spPr bwMode="auto">
          <a:xfrm>
            <a:off x="0" y="3429000"/>
            <a:ext cx="546686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6858000"/>
          </a:xfrm>
        </p:spPr>
        <p:txBody>
          <a:bodyPr>
            <a:noAutofit/>
          </a:bodyPr>
          <a:lstStyle/>
          <a:p>
            <a:pPr marL="0" indent="441325" defTabSz="898525">
              <a:spcBef>
                <a:spcPts val="0"/>
              </a:spcBef>
              <a:buNone/>
            </a:pPr>
            <a:r>
              <a:rPr lang="ru-RU" sz="3600" dirty="0" smtClean="0"/>
              <a:t>Основы формирования системы органов исполнительной власти на уровне субъектов РФ установлены 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законом № 184-ФЗ 1999 г. «Об общих принципах организации законодательных (представительных) и исполнительных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органов государственной власти субъектов Российской Федерации».</a:t>
            </a:r>
          </a:p>
          <a:p>
            <a:pPr marL="0" indent="441325" defTabSz="898525">
              <a:spcBef>
                <a:spcPts val="0"/>
              </a:spcBef>
              <a:buNone/>
            </a:pPr>
            <a:r>
              <a:rPr lang="ru-RU" sz="3600" dirty="0" smtClean="0"/>
              <a:t>Разграничение предметов ведения между органами государственной власти РФ и органами госвласти ее субъектов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осуществляет глава 3 Конституции РФ.</a:t>
            </a:r>
          </a:p>
        </p:txBody>
      </p:sp>
    </p:spTree>
    <p:extLst>
      <p:ext uri="{BB962C8B-B14F-4D97-AF65-F5344CB8AC3E}">
        <p14:creationId xmlns:p14="http://schemas.microsoft.com/office/powerpoint/2010/main" val="7802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>
            <a:noAutofit/>
          </a:bodyPr>
          <a:lstStyle/>
          <a:p>
            <a:pPr marL="0" indent="441325" defTabSz="898525">
              <a:spcBef>
                <a:spcPts val="0"/>
              </a:spcBef>
              <a:buNone/>
            </a:pPr>
            <a:r>
              <a:rPr lang="ru-RU" sz="3600" dirty="0" smtClean="0"/>
              <a:t>Высший исполнительный орган государственной власти субъекта РФ 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(</a:t>
            </a:r>
            <a:r>
              <a:rPr lang="ru-RU" sz="3600" dirty="0" err="1" smtClean="0"/>
              <a:t>н-р</a:t>
            </a:r>
            <a:r>
              <a:rPr lang="ru-RU" sz="3600" dirty="0" smtClean="0"/>
              <a:t>, Правительство) является постоянно действующим органом власти субъекта РФ.</a:t>
            </a:r>
          </a:p>
          <a:p>
            <a:pPr marL="0" indent="441325" defTabSz="898525">
              <a:spcBef>
                <a:spcPts val="0"/>
              </a:spcBef>
              <a:buNone/>
            </a:pPr>
            <a:r>
              <a:rPr lang="ru-RU" sz="3600" dirty="0" smtClean="0"/>
              <a:t>Перечень исполнительных органов государственной власти субъекта РФ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определяется высшим должностным лицом субъекта РФ 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(руководителем высшего исполнительного </a:t>
            </a:r>
            <a:r>
              <a:rPr lang="ru-RU" sz="3600" spc="-20" dirty="0" smtClean="0"/>
              <a:t>органа государственной власти субъекта РФ</a:t>
            </a:r>
            <a:r>
              <a:rPr lang="ru-RU" sz="3600" dirty="0" smtClean="0"/>
              <a:t>) </a:t>
            </a:r>
          </a:p>
          <a:p>
            <a:pPr marL="0" indent="0" defTabSz="898525">
              <a:spcBef>
                <a:spcPts val="0"/>
              </a:spcBef>
              <a:buNone/>
            </a:pPr>
            <a:r>
              <a:rPr lang="ru-RU" sz="3600" dirty="0" smtClean="0"/>
              <a:t>в соответствии с Конституцией (Уставом) субъекта РФ.</a:t>
            </a:r>
          </a:p>
          <a:p>
            <a:pPr marL="361950" indent="-361950" defTabSz="898525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389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Губернатор и Правительство СК</a:t>
            </a:r>
            <a:endParaRPr lang="ru-RU" dirty="0"/>
          </a:p>
        </p:txBody>
      </p:sp>
      <p:pic>
        <p:nvPicPr>
          <p:cNvPr id="2051" name="Picture 3" descr="C:\Users\Владимир\Desktop\IMG_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3750469"/>
          </a:xfrm>
          <a:prstGeom prst="rect">
            <a:avLst/>
          </a:prstGeom>
          <a:noFill/>
        </p:spPr>
      </p:pic>
      <p:pic>
        <p:nvPicPr>
          <p:cNvPr id="2052" name="Picture 4" descr="C:\Users\Владими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645572" cy="2420888"/>
          </a:xfrm>
          <a:prstGeom prst="rect">
            <a:avLst/>
          </a:prstGeom>
          <a:noFill/>
        </p:spPr>
      </p:pic>
      <p:pic>
        <p:nvPicPr>
          <p:cNvPr id="2054" name="Picture 6" descr="C:\Users\Владимир\Desktop\7af82f662ef350a5a4b62623040717be.jpg"/>
          <p:cNvPicPr>
            <a:picLocks noChangeAspect="1" noChangeArrowheads="1"/>
          </p:cNvPicPr>
          <p:nvPr/>
        </p:nvPicPr>
        <p:blipFill>
          <a:blip r:embed="rId4" cstate="print"/>
          <a:srcRect l="3620" t="24139" b="12480"/>
          <a:stretch>
            <a:fillRect/>
          </a:stretch>
        </p:blipFill>
        <p:spPr bwMode="auto">
          <a:xfrm>
            <a:off x="3635896" y="4437112"/>
            <a:ext cx="5508104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Что возглавляет Правительство России?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Кто возглавляет Правительство России?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Кто участвует в назначении «премьер-министра» РФ на должность?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Кто утверждает структуру федеральных органов исполнительной власти?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Сколько раз Госдума должна отклонить кандидатуру «премьера» или 1/3 </a:t>
            </a:r>
            <a:r>
              <a:rPr lang="ru-RU" sz="3600" dirty="0" err="1" smtClean="0"/>
              <a:t>Прави-тельства</a:t>
            </a:r>
            <a:r>
              <a:rPr lang="ru-RU" sz="3600" dirty="0" smtClean="0"/>
              <a:t> РФ, чтобы быть распущенной?</a:t>
            </a:r>
          </a:p>
          <a:p>
            <a:pPr marL="504000" indent="-5040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dirty="0" smtClean="0"/>
              <a:t>Что Правительство представляет ГД?</a:t>
            </a:r>
          </a:p>
        </p:txBody>
      </p:sp>
    </p:spTree>
    <p:extLst>
      <p:ext uri="{BB962C8B-B14F-4D97-AF65-F5344CB8AC3E}">
        <p14:creationId xmlns:p14="http://schemas.microsoft.com/office/powerpoint/2010/main" val="33561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spc="-30" dirty="0" smtClean="0"/>
              <a:t>Какие правовые акты издает Правительство РФ?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Может ли Правительство РФ добиться роспуска Государственной Думы?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Как называются другие федеральные органы исполнительной власти?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Кому они подчиняются?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Где образуются территориальные органы федеральных органов исполнит. власти?</a:t>
            </a:r>
          </a:p>
          <a:p>
            <a:pPr marL="504000" indent="-504000">
              <a:spcBef>
                <a:spcPts val="0"/>
              </a:spcBef>
              <a:buFont typeface="+mj-lt"/>
              <a:buAutoNum type="arabicPeriod" startAt="7"/>
            </a:pPr>
            <a:r>
              <a:rPr lang="ru-RU" sz="3600" dirty="0" smtClean="0"/>
              <a:t>Кем является губернатор края?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40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Значение должности Президента </a:t>
            </a:r>
            <a:br>
              <a:rPr lang="ru-RU" b="1" dirty="0" smtClean="0"/>
            </a:br>
            <a:r>
              <a:rPr lang="ru-RU" b="1" dirty="0" smtClean="0"/>
              <a:t>Российской Федерации</a:t>
            </a:r>
            <a:r>
              <a:rPr lang="ru-RU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17232"/>
          </a:xfrm>
        </p:spPr>
        <p:txBody>
          <a:bodyPr>
            <a:noAutofit/>
          </a:bodyPr>
          <a:lstStyle/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Глава Российского государства.</a:t>
            </a:r>
          </a:p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Гарант Конституции РФ и прав человека.</a:t>
            </a:r>
          </a:p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Обеспечивает согласованное </a:t>
            </a:r>
            <a:r>
              <a:rPr lang="ru-RU" sz="3600" dirty="0" err="1" smtClean="0"/>
              <a:t>функцио-нирование</a:t>
            </a:r>
            <a:r>
              <a:rPr lang="ru-RU" sz="3600" dirty="0" smtClean="0"/>
              <a:t> органов публичной власти.</a:t>
            </a:r>
          </a:p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Определяет основные направления внутренней и внешней политики государства.</a:t>
            </a:r>
          </a:p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Представляет Российскую Федерацию внутри страны и в международных отношениях.</a:t>
            </a:r>
          </a:p>
          <a:p>
            <a:pPr marL="0" indent="441325">
              <a:spcBef>
                <a:spcPts val="0"/>
              </a:spcBef>
              <a:buFont typeface="Wingdings" pitchFamily="2" charset="2"/>
              <a:buChar char="ü"/>
            </a:pPr>
            <a:r>
              <a:rPr lang="ru-RU" sz="3600" dirty="0" smtClean="0"/>
              <a:t>Является Верховным Главнокомандующим.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Президентура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Autofit/>
          </a:bodyPr>
          <a:lstStyle/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Президент Российской Федерации избирается сроком на шесть лет.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Президент приступает к исполнению полномочий с момента принесения им присяги и прекращает их исполнение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(с истечением срока его пребывания в должности) с момента принесения присяги вновь избранным Президентом.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Таким образом, это – постоянно действующий орган власти.</a:t>
            </a:r>
          </a:p>
          <a:p>
            <a:pPr marL="0" indent="441325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/>
              <a:t>Одно и то же лицо не может занимать должность Президента более двух сроков.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Требования к кандидату </a:t>
            </a:r>
            <a:br>
              <a:rPr lang="ru-RU" sz="4000" b="1" dirty="0" smtClean="0"/>
            </a:br>
            <a:r>
              <a:rPr lang="ru-RU" sz="4000" b="1" dirty="0" smtClean="0"/>
              <a:t>на должность Президента РФ</a:t>
            </a:r>
            <a:r>
              <a:rPr lang="ru-RU" sz="4000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гражданин Российской Федерации,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не моложе 35 лет,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постоянно проживающий в Российской Федерации не менее 25 лет,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не имеющий и не имевший ранее гражданства иностранного государства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либо вида на жительство или подобного документа (за исключением оптации),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не имеющий счетов (вкладов) в иностранных банках, расположенных за пределами РФ,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дееспособный,</a:t>
            </a:r>
          </a:p>
          <a:p>
            <a:pPr marL="0" indent="441325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не имеющий судимости за тяжкое или особо тяжкое преступление, наказания за экстремизм,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лишения права занимать </a:t>
            </a:r>
            <a:r>
              <a:rPr lang="ru-RU" dirty="0" err="1" smtClean="0"/>
              <a:t>гос</a:t>
            </a:r>
            <a:r>
              <a:rPr lang="ru-RU" dirty="0" smtClean="0"/>
              <a:t>. должности.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2789</Words>
  <Application>Microsoft Office PowerPoint</Application>
  <PresentationFormat>Экран (4:3)</PresentationFormat>
  <Paragraphs>386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Times New Roman</vt:lpstr>
      <vt:lpstr>Wingdings</vt:lpstr>
      <vt:lpstr>Тема Office</vt:lpstr>
      <vt:lpstr>Тема №4 Институт президентства в РФ </vt:lpstr>
      <vt:lpstr>Президент  Российской Федерации:</vt:lpstr>
      <vt:lpstr>Презентация PowerPoint</vt:lpstr>
      <vt:lpstr>Нормативная правовая база:</vt:lpstr>
      <vt:lpstr>Выборы Президента РФ</vt:lpstr>
      <vt:lpstr>Выборы Президента РФ</vt:lpstr>
      <vt:lpstr>Значение должности Президента  Российской Федерации:</vt:lpstr>
      <vt:lpstr>Президентура</vt:lpstr>
      <vt:lpstr>Требования к кандидату  на должность Президента РФ:</vt:lpstr>
      <vt:lpstr>Полномочия Президента РФ:</vt:lpstr>
      <vt:lpstr>Полномочия Президента РФ:</vt:lpstr>
      <vt:lpstr>Полномочия Президента РФ:</vt:lpstr>
      <vt:lpstr>Полномочия Президента РФ:</vt:lpstr>
      <vt:lpstr>Полномочия Президента РФ:</vt:lpstr>
      <vt:lpstr>Полномочия Президента РФ:</vt:lpstr>
      <vt:lpstr>Виды прекращения полномочий:</vt:lpstr>
      <vt:lpstr>Прекращение полномочий</vt:lpstr>
      <vt:lpstr>Государственный Совет РФ</vt:lpstr>
      <vt:lpstr>Совет Безопасности РФ</vt:lpstr>
      <vt:lpstr>Администрация Президента РФ</vt:lpstr>
      <vt:lpstr>Федеральные органы исполнительной власти, подчиненные Президенту РФ</vt:lpstr>
      <vt:lpstr>Вопросы:</vt:lpstr>
      <vt:lpstr>Вопросы:</vt:lpstr>
      <vt:lpstr>Тема №4 (продолжение) Российский  парламент </vt:lpstr>
      <vt:lpstr>Федеральное Собрание </vt:lpstr>
      <vt:lpstr>Совфед                                        Госдума</vt:lpstr>
      <vt:lpstr>Состав Совета Федерации:</vt:lpstr>
      <vt:lpstr>Состав Государственной Думы</vt:lpstr>
      <vt:lpstr>Вéдение Совета Федерации:</vt:lpstr>
      <vt:lpstr>Вéдение Совета Федерации:</vt:lpstr>
      <vt:lpstr>Вéдение Государственной Думы:</vt:lpstr>
      <vt:lpstr>Вéдение Государственной Думы:</vt:lpstr>
      <vt:lpstr>Роспуск Государственной Думы</vt:lpstr>
      <vt:lpstr>Роспуск Государственной Думы</vt:lpstr>
      <vt:lpstr>Основные функции Федерального Собрания</vt:lpstr>
      <vt:lpstr>Субъекты права законодательной инициативы </vt:lpstr>
      <vt:lpstr>Федеральные законы:</vt:lpstr>
      <vt:lpstr>Федеральные конституционные законы</vt:lpstr>
      <vt:lpstr>Особое принятие законов</vt:lpstr>
      <vt:lpstr>Вступление законов в силу</vt:lpstr>
      <vt:lpstr>Иное нормотворчество</vt:lpstr>
      <vt:lpstr>Вопросы:</vt:lpstr>
      <vt:lpstr>Вопросы:</vt:lpstr>
      <vt:lpstr>Тема №4 (продолжение) Исполнительная  ветвь власти </vt:lpstr>
      <vt:lpstr>Правительство Российской Федерации</vt:lpstr>
      <vt:lpstr>Состав (члены) Правительства РФ:</vt:lpstr>
      <vt:lpstr>Председатель Правительства РФ</vt:lpstr>
      <vt:lpstr>Формирование Правительства РФ</vt:lpstr>
      <vt:lpstr>Формирование Правительства РФ</vt:lpstr>
      <vt:lpstr>Полномочия Правительства РФ:</vt:lpstr>
      <vt:lpstr>Полномочия Правительства РФ:</vt:lpstr>
      <vt:lpstr>Полномочия Правительства РФ:</vt:lpstr>
      <vt:lpstr>Правотворческая деятельность Правительства РФ</vt:lpstr>
      <vt:lpstr>Прекращение деятельности Правительства РФ</vt:lpstr>
      <vt:lpstr>Прекращение деятельности Правительства РФ</vt:lpstr>
      <vt:lpstr>Прекращение деятельности Правительства РФ</vt:lpstr>
      <vt:lpstr>Система федеральных органов исполнительной власти </vt:lpstr>
      <vt:lpstr>Презентация PowerPoint</vt:lpstr>
      <vt:lpstr>Виды федеральных органов исполнительной власти </vt:lpstr>
      <vt:lpstr>Виды федеральных органов исполнительной власти </vt:lpstr>
      <vt:lpstr>Территориальные органы исполнительной власти </vt:lpstr>
      <vt:lpstr>Презентация PowerPoint</vt:lpstr>
      <vt:lpstr>Презентация PowerPoint</vt:lpstr>
      <vt:lpstr>Губернатор и Правительство СК</vt:lpstr>
      <vt:lpstr>Вопросы:</vt:lpstr>
      <vt:lpstr>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право</dc:title>
  <dc:creator>Владимир</dc:creator>
  <cp:lastModifiedBy>Admin</cp:lastModifiedBy>
  <cp:revision>261</cp:revision>
  <dcterms:created xsi:type="dcterms:W3CDTF">2017-08-28T20:09:57Z</dcterms:created>
  <dcterms:modified xsi:type="dcterms:W3CDTF">2021-09-21T11:03:29Z</dcterms:modified>
</cp:coreProperties>
</file>